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1" r:id="rId5"/>
    <p:sldMasterId id="2147483652" r:id="rId6"/>
    <p:sldMasterId id="2147483653" r:id="rId7"/>
    <p:sldMasterId id="2147483658" r:id="rId8"/>
    <p:sldMasterId id="2147483687" r:id="rId9"/>
    <p:sldMasterId id="2147483716" r:id="rId10"/>
    <p:sldMasterId id="2147483745" r:id="rId11"/>
  </p:sldMasterIdLst>
  <p:notesMasterIdLst>
    <p:notesMasterId r:id="rId22"/>
  </p:notesMasterIdLst>
  <p:sldIdLst>
    <p:sldId id="260" r:id="rId12"/>
    <p:sldId id="276" r:id="rId13"/>
    <p:sldId id="287" r:id="rId14"/>
    <p:sldId id="278" r:id="rId15"/>
    <p:sldId id="280" r:id="rId16"/>
    <p:sldId id="286" r:id="rId17"/>
    <p:sldId id="282" r:id="rId18"/>
    <p:sldId id="285" r:id="rId19"/>
    <p:sldId id="288" r:id="rId20"/>
    <p:sldId id="284" r:id="rId21"/>
  </p:sldIdLst>
  <p:sldSz cx="9144000" cy="5143500" type="screen16x9"/>
  <p:notesSz cx="6858000" cy="9144000"/>
  <p:defaultTextStyle>
    <a:defPPr>
      <a:defRPr lang="en-US"/>
    </a:defPPr>
    <a:lvl1pPr marL="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D19535-89E7-4C64-A153-77FDF8677734}">
          <p14:sldIdLst>
            <p14:sldId id="260"/>
            <p14:sldId id="276"/>
            <p14:sldId id="287"/>
            <p14:sldId id="278"/>
          </p14:sldIdLst>
        </p14:section>
        <p14:section name="Keynote" id="{2D173BD7-DB6C-4AF4-8A75-19FEEDD6CA66}">
          <p14:sldIdLst>
            <p14:sldId id="280"/>
            <p14:sldId id="286"/>
            <p14:sldId id="282"/>
            <p14:sldId id="285"/>
          </p14:sldIdLst>
        </p14:section>
        <p14:section name="Conclusion" id="{24C1EA35-2C21-4D1D-BCB4-61C27E99BEC5}">
          <p14:sldIdLst>
            <p14:sldId id="288"/>
            <p14:sldId id="28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0F0"/>
    <a:srgbClr val="2C75A2"/>
    <a:srgbClr val="EDF5F8"/>
    <a:srgbClr val="75A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00" autoAdjust="0"/>
  </p:normalViewPr>
  <p:slideViewPr>
    <p:cSldViewPr>
      <p:cViewPr varScale="1">
        <p:scale>
          <a:sx n="127" d="100"/>
          <a:sy n="127" d="100"/>
        </p:scale>
        <p:origin x="-384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6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622F4-97F7-47A1-9320-884B324A9EB8}" type="datetimeFigureOut">
              <a:rPr lang="en-US" smtClean="0"/>
              <a:t>2015-04-24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563D8-F75B-49F0-A3D7-18D5E1D3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e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8.jp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8.jp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jp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0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0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g"/></Relationships>
</file>

<file path=ppt/slideLayouts/_rels/slideLayout1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Relationship Id="rId4" Type="http://schemas.microsoft.com/office/2007/relationships/hdphoto" Target="../media/hdphoto1.wdp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microsoft.com/office/2007/relationships/hdphoto" Target="../media/hdphoto2.wdp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jp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e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e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7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e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8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jp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0.jp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1.jp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2.jp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jp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jp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5.jp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6.jp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9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2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009" y="2589029"/>
            <a:ext cx="4865192" cy="1501902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1012" y="4111511"/>
            <a:ext cx="4863589" cy="64402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350" kern="120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24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1426470"/>
            <a:ext cx="5144840" cy="1371145"/>
          </a:xfrm>
        </p:spPr>
        <p:txBody>
          <a:bodyPr anchor="b" anchorCtr="0"/>
          <a:lstStyle>
            <a:lvl1pPr>
              <a:defRPr kumimoji="0" lang="en-US" sz="4950" b="0" i="0" u="none" strike="noStrike" kern="1200" cap="none" spc="-90" normalizeH="0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marL="0" lvl="0" indent="0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776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6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0045" y="2054759"/>
            <a:ext cx="7686295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0044" y="1085850"/>
            <a:ext cx="7680340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495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5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7" y="1085850"/>
            <a:ext cx="8363937" cy="388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654636" y="2253758"/>
            <a:ext cx="1800782" cy="1601660"/>
            <a:chOff x="4470400" y="2038516"/>
            <a:chExt cx="3238500" cy="2881148"/>
          </a:xfrm>
          <a:solidFill>
            <a:schemeClr val="accent2"/>
          </a:solidFill>
        </p:grpSpPr>
        <p:sp>
          <p:nvSpPr>
            <p:cNvPr id="17" name="Freeform 6"/>
            <p:cNvSpPr>
              <a:spLocks/>
            </p:cNvSpPr>
            <p:nvPr userDrawn="1"/>
          </p:nvSpPr>
          <p:spPr bwMode="black">
            <a:xfrm>
              <a:off x="4470400" y="2314576"/>
              <a:ext cx="1319213" cy="2605088"/>
            </a:xfrm>
            <a:custGeom>
              <a:avLst/>
              <a:gdLst>
                <a:gd name="T0" fmla="*/ 501 w 1663"/>
                <a:gd name="T1" fmla="*/ 0 h 3282"/>
                <a:gd name="T2" fmla="*/ 1663 w 1663"/>
                <a:gd name="T3" fmla="*/ 0 h 3282"/>
                <a:gd name="T4" fmla="*/ 1663 w 1663"/>
                <a:gd name="T5" fmla="*/ 1694 h 3282"/>
                <a:gd name="T6" fmla="*/ 1385 w 1663"/>
                <a:gd name="T7" fmla="*/ 1694 h 3282"/>
                <a:gd name="T8" fmla="*/ 1396 w 1663"/>
                <a:gd name="T9" fmla="*/ 3282 h 3282"/>
                <a:gd name="T10" fmla="*/ 0 w 1663"/>
                <a:gd name="T11" fmla="*/ 3282 h 3282"/>
                <a:gd name="T12" fmla="*/ 0 w 1663"/>
                <a:gd name="T13" fmla="*/ 2067 h 3282"/>
                <a:gd name="T14" fmla="*/ 501 w 166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3" h="3282">
                  <a:moveTo>
                    <a:pt x="501" y="0"/>
                  </a:moveTo>
                  <a:lnTo>
                    <a:pt x="1663" y="0"/>
                  </a:lnTo>
                  <a:lnTo>
                    <a:pt x="1663" y="1694"/>
                  </a:lnTo>
                  <a:lnTo>
                    <a:pt x="1385" y="1694"/>
                  </a:lnTo>
                  <a:lnTo>
                    <a:pt x="1396" y="3282"/>
                  </a:lnTo>
                  <a:lnTo>
                    <a:pt x="0" y="3282"/>
                  </a:lnTo>
                  <a:lnTo>
                    <a:pt x="0" y="2067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6381750" y="2314576"/>
              <a:ext cx="1327150" cy="2605088"/>
            </a:xfrm>
            <a:custGeom>
              <a:avLst/>
              <a:gdLst>
                <a:gd name="T0" fmla="*/ 0 w 1673"/>
                <a:gd name="T1" fmla="*/ 0 h 3282"/>
                <a:gd name="T2" fmla="*/ 1169 w 1673"/>
                <a:gd name="T3" fmla="*/ 0 h 3282"/>
                <a:gd name="T4" fmla="*/ 1673 w 1673"/>
                <a:gd name="T5" fmla="*/ 2067 h 3282"/>
                <a:gd name="T6" fmla="*/ 1673 w 1673"/>
                <a:gd name="T7" fmla="*/ 3282 h 3282"/>
                <a:gd name="T8" fmla="*/ 268 w 1673"/>
                <a:gd name="T9" fmla="*/ 3282 h 3282"/>
                <a:gd name="T10" fmla="*/ 279 w 1673"/>
                <a:gd name="T11" fmla="*/ 1694 h 3282"/>
                <a:gd name="T12" fmla="*/ 0 w 1673"/>
                <a:gd name="T13" fmla="*/ 1694 h 3282"/>
                <a:gd name="T14" fmla="*/ 0 w 167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3" h="3282">
                  <a:moveTo>
                    <a:pt x="0" y="0"/>
                  </a:moveTo>
                  <a:lnTo>
                    <a:pt x="1169" y="0"/>
                  </a:lnTo>
                  <a:lnTo>
                    <a:pt x="1673" y="2067"/>
                  </a:lnTo>
                  <a:lnTo>
                    <a:pt x="1673" y="3282"/>
                  </a:lnTo>
                  <a:lnTo>
                    <a:pt x="268" y="3282"/>
                  </a:lnTo>
                  <a:lnTo>
                    <a:pt x="279" y="1694"/>
                  </a:lnTo>
                  <a:lnTo>
                    <a:pt x="0" y="1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black">
            <a:xfrm>
              <a:off x="5916613" y="2314578"/>
              <a:ext cx="338138" cy="111839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 userDrawn="1"/>
          </p:nvSpPr>
          <p:spPr bwMode="black">
            <a:xfrm>
              <a:off x="5172076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black">
            <a:xfrm>
              <a:off x="6381750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6719" y="2540846"/>
            <a:ext cx="5213438" cy="980781"/>
          </a:xfrm>
        </p:spPr>
        <p:txBody>
          <a:bodyPr vert="horz" wrap="square" lIns="182880" tIns="182880" rIns="0" bIns="0" rtlCol="0" anchor="ctr" anchorCtr="0">
            <a:spAutoFit/>
          </a:bodyPr>
          <a:lstStyle>
            <a:lvl1pPr marL="431006" indent="-428625">
              <a:buNone/>
              <a:defRPr lang="en-US" sz="3300" spc="-75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None/>
              <a:defRPr lang="en-US" spc="-38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Click to edit Master text styles</a:t>
            </a:r>
          </a:p>
          <a:p>
            <a:pPr marL="2381" lvl="1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1008" y="171456"/>
            <a:ext cx="8362080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5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000">
                <a:solidFill>
                  <a:schemeClr val="tx1">
                    <a:alpha val="99000"/>
                  </a:schemeClr>
                </a:solidFill>
              </a:defRPr>
            </a:lvl1pPr>
            <a:lvl2pPr marL="2131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8144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556022" indent="0">
              <a:buFont typeface="Wingdings" pitchFamily="2" charset="2"/>
              <a:buNone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685800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794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814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809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6"/>
            <a:ext cx="4047274" cy="1763560"/>
          </a:xfrm>
        </p:spPr>
        <p:txBody>
          <a:bodyPr>
            <a:spAutoFit/>
          </a:bodyPr>
          <a:lstStyle>
            <a:lvl1pPr marL="219075" indent="-219075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/>
            </a:lvl1pPr>
            <a:lvl2pPr marL="390525" indent="-171450">
              <a:defRPr sz="1500"/>
            </a:lvl2pPr>
            <a:lvl3pPr marL="514350" indent="-123825">
              <a:tabLst/>
              <a:defRPr sz="1500"/>
            </a:lvl3pPr>
            <a:lvl4pPr marL="647700" indent="-133350">
              <a:defRPr/>
            </a:lvl4pPr>
            <a:lvl5pPr marL="771525" indent="-123825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3" y="1085857"/>
            <a:ext cx="4047274" cy="1763560"/>
          </a:xfrm>
        </p:spPr>
        <p:txBody>
          <a:bodyPr>
            <a:spAutoFit/>
          </a:bodyPr>
          <a:lstStyle>
            <a:lvl1pPr marL="254794" indent="-254794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25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0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525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875" indent="-257175"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075" marR="0" lvl="0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19075" marR="0" lvl="1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19075" marR="0" lvl="2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19075" marR="0" lvl="3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19075" marR="0" lvl="4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07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1500411"/>
          </a:xfrm>
        </p:spPr>
        <p:txBody>
          <a:bodyPr/>
          <a:lstStyle>
            <a:lvl1pPr marL="255985" indent="-255985">
              <a:lnSpc>
                <a:spcPct val="90000"/>
              </a:lnSpc>
              <a:buSzPct val="80000"/>
              <a:buFont typeface="Arial" pitchFamily="34" charset="0"/>
              <a:buChar char="•"/>
              <a:defRPr sz="2400"/>
            </a:lvl1pPr>
            <a:lvl2pPr marL="470297" indent="-214313">
              <a:lnSpc>
                <a:spcPct val="90000"/>
              </a:lnSpc>
              <a:buSzPct val="80000"/>
              <a:buFont typeface="Arial" pitchFamily="34" charset="0"/>
              <a:buChar char="•"/>
              <a:defRPr sz="2100"/>
            </a:lvl2pPr>
            <a:lvl3pPr marL="685800" indent="-215504">
              <a:lnSpc>
                <a:spcPct val="90000"/>
              </a:lnSpc>
              <a:buSzPct val="80000"/>
              <a:buFont typeface="Arial" pitchFamily="34" charset="0"/>
              <a:buChar char="•"/>
              <a:defRPr sz="1800"/>
            </a:lvl3pPr>
            <a:lvl4pPr marL="1284685" indent="-169069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4pPr>
            <a:lvl5pPr marL="1458516" indent="-173831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2" y="1085851"/>
            <a:ext cx="4115872" cy="1500411"/>
          </a:xfrm>
        </p:spPr>
        <p:txBody>
          <a:bodyPr/>
          <a:lstStyle>
            <a:lvl1pPr marL="342900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98885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1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7472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2791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1860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55985" marR="0" lvl="0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Click to edit Master text styles</a:t>
            </a:r>
          </a:p>
          <a:p>
            <a:pPr marL="255985" marR="0" lvl="1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Second level</a:t>
            </a:r>
          </a:p>
          <a:p>
            <a:pPr marL="255985" marR="0" lvl="2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Third level</a:t>
            </a:r>
          </a:p>
          <a:p>
            <a:pPr marL="255985" marR="0" lvl="3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Fourth level</a:t>
            </a:r>
          </a:p>
          <a:p>
            <a:pPr marL="255985" marR="0" lvl="4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05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700097"/>
            <a:ext cx="4114800" cy="1458861"/>
          </a:xfrm>
        </p:spPr>
        <p:txBody>
          <a:bodyPr/>
          <a:lstStyle>
            <a:lvl1pPr marL="302419" indent="-302419">
              <a:buSzPct val="80000"/>
              <a:buFont typeface="Arial" pitchFamily="34" charset="0"/>
              <a:buChar char="•"/>
              <a:defRPr sz="2100"/>
            </a:lvl1pPr>
            <a:lvl2pPr marL="558404" indent="-241697">
              <a:buSzPct val="80000"/>
              <a:buFont typeface="Arial" pitchFamily="34" charset="0"/>
              <a:buChar char="•"/>
              <a:defRPr sz="2100"/>
            </a:lvl2pPr>
            <a:lvl3pPr marL="770335" indent="-211931" defTabSz="772716">
              <a:buSzPct val="80000"/>
              <a:buFont typeface="Arial" pitchFamily="34" charset="0"/>
              <a:buChar char="•"/>
              <a:defRPr sz="1800"/>
            </a:lvl3pPr>
            <a:lvl4pPr marL="988219" indent="-215504">
              <a:buSzPct val="80000"/>
              <a:buFont typeface="Arial" pitchFamily="34" charset="0"/>
              <a:buChar char="•"/>
              <a:defRPr sz="1500"/>
            </a:lvl4pPr>
            <a:lvl5pPr marL="1156097" indent="-167879">
              <a:buSzPct val="80000"/>
              <a:buFont typeface="Arial" pitchFamily="34" charset="0"/>
              <a:buChar char="•"/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2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2" y="1700097"/>
            <a:ext cx="4115872" cy="1458861"/>
          </a:xfrm>
        </p:spPr>
        <p:txBody>
          <a:bodyPr/>
          <a:lstStyle>
            <a:lvl1pPr marL="222241" indent="-222241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indent="-342900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3881" indent="-257175">
              <a:buSzPct val="80000"/>
              <a:buFont typeface="Arial" pitchFamily="34" charset="0"/>
              <a:buChar char="•"/>
              <a:defRPr lang="en-US" sz="18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9890" indent="-257175">
              <a:buSzPct val="80000"/>
              <a:buFont typeface="Arial" pitchFamily="34" charset="0"/>
              <a:buChar char="•"/>
              <a:defRPr lang="en-US" sz="15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15579" indent="-257175">
              <a:buSzPct val="80000"/>
              <a:buFont typeface="Arial" pitchFamily="34" charset="0"/>
              <a:buChar char="•"/>
              <a:defRPr lang="en-US" sz="15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029890" indent="-257175">
              <a:defRPr sz="1200"/>
            </a:lvl6pPr>
            <a:lvl7pPr marL="1202531" indent="-214313"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02419" lvl="0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Click to edit Master text styles</a:t>
            </a:r>
          </a:p>
          <a:p>
            <a:pPr marL="302419" lvl="1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Second level</a:t>
            </a:r>
          </a:p>
          <a:p>
            <a:pPr marL="302419" lvl="2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Third level</a:t>
            </a:r>
          </a:p>
          <a:p>
            <a:pPr marL="302419" lvl="3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Fourth level</a:t>
            </a:r>
          </a:p>
          <a:p>
            <a:pPr marL="302419" lvl="4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602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2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2"/>
            <a:ext cx="4707398" cy="1344829"/>
          </a:xfrm>
          <a:noFill/>
        </p:spPr>
        <p:txBody>
          <a:bodyPr vert="horz" wrap="square" lIns="107535" tIns="67211" rIns="107535" bIns="67211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/>
            </a:lvl2pPr>
            <a:lvl3pPr marL="175022" indent="0">
              <a:buNone/>
              <a:defRPr sz="1500"/>
            </a:lvl3pPr>
            <a:lvl4pPr marL="342900" indent="0">
              <a:buNone/>
              <a:defRPr sz="1500"/>
            </a:lvl4pPr>
            <a:lvl5pPr marL="520304" indent="0">
              <a:buNone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42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2pPr>
            <a:lvl3pPr marL="175022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3pPr>
            <a:lvl4pPr marL="34290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4pPr>
            <a:lvl5pPr marL="520304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55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128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9010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 bwMode="auto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0" y="0"/>
                </a:moveTo>
                <a:lnTo>
                  <a:pt x="1" y="0"/>
                </a:lnTo>
                <a:lnTo>
                  <a:pt x="308345" y="0"/>
                </a:lnTo>
                <a:lnTo>
                  <a:pt x="12188825" y="0"/>
                </a:lnTo>
                <a:lnTo>
                  <a:pt x="12188825" y="1447800"/>
                </a:lnTo>
                <a:lnTo>
                  <a:pt x="308345" y="1447800"/>
                </a:lnTo>
                <a:lnTo>
                  <a:pt x="308345" y="6858000"/>
                </a:lnTo>
                <a:lnTo>
                  <a:pt x="1" y="6858000"/>
                </a:lnTo>
                <a:lnTo>
                  <a:pt x="1" y="1447800"/>
                </a:lnTo>
                <a:lnTo>
                  <a:pt x="0" y="144780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1" y="1287024"/>
            <a:ext cx="8366320" cy="1491178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58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270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6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4679163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604029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66937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25126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1009" y="2600757"/>
            <a:ext cx="8022140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9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72" y="4825388"/>
            <a:ext cx="897513" cy="10358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519058" y="-6208"/>
            <a:ext cx="634666" cy="626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01741" y="-6207"/>
            <a:ext cx="1249882" cy="626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84420" y="-6207"/>
            <a:ext cx="1249882" cy="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63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2" y="2906789"/>
            <a:ext cx="5378549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60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- NORTH_AMERICA_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9698" y="4018548"/>
            <a:ext cx="480978" cy="24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209" y="4572378"/>
            <a:ext cx="739442" cy="57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01" y="2230292"/>
            <a:ext cx="2070691" cy="2032514"/>
          </a:xfrm>
          <a:prstGeom prst="rect">
            <a:avLst/>
          </a:prstGeom>
        </p:spPr>
      </p:pic>
      <p:pic>
        <p:nvPicPr>
          <p:cNvPr id="10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27" y="3499985"/>
            <a:ext cx="728251" cy="6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5" y="1062484"/>
            <a:ext cx="2692964" cy="103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75" y="4683824"/>
            <a:ext cx="1467261" cy="348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18" y="3414335"/>
            <a:ext cx="2004218" cy="8279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41313" y="4736972"/>
            <a:ext cx="22095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2"/>
            <a:r>
              <a:rPr lang="en-US" sz="1500" b="1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LEARN</a:t>
            </a:r>
            <a:r>
              <a:rPr lang="en-US" sz="1500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15" y="4599306"/>
            <a:ext cx="1108831" cy="544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423" y="3347287"/>
            <a:ext cx="835699" cy="988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6525" y="2146711"/>
            <a:ext cx="789307" cy="9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2902" y="233172"/>
            <a:ext cx="8458200" cy="685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3998" spc="-150" baseline="0">
                <a:solidFill>
                  <a:schemeClr val="tx2"/>
                </a:solidFill>
                <a:latin typeface="Segoe WP Semi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5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2907960"/>
            <a:ext cx="7395505" cy="1345411"/>
          </a:xfrm>
          <a:noFill/>
        </p:spPr>
        <p:txBody>
          <a:bodyPr lIns="134419" tIns="107535" rIns="134419" bIns="107535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15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8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7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38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5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56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09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801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279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372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078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5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7292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1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19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22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67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2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7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4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543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4"/>
            <a:ext cx="8740142" cy="1816227"/>
          </a:xfrm>
          <a:prstGeom prst="rect">
            <a:avLst/>
          </a:prstGeom>
        </p:spPr>
        <p:txBody>
          <a:bodyPr/>
          <a:lstStyle>
            <a:lvl1pPr marL="213531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059" indent="-206529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590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614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637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8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63" tIns="57132" rIns="114263" bIns="57132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5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4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975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3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57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3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994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33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2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35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40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8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701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933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305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764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9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26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35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606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3"/>
            <a:ext cx="6723140" cy="1344245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7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3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50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8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5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5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8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021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1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86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899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474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5"/>
            <a:ext cx="4707398" cy="1342493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32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951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04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907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52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83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153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8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30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kyo, Japa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7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ydney, Austral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2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ronto, Canad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94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London, United Kingdom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Buenos Aires, Argentin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Auckland, New Zeala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Chennai, Ind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23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ao Paulo, Brazi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Paris, Franc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Frankfurt, German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1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20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2.xml"/><Relationship Id="rId29" Type="http://schemas.openxmlformats.org/officeDocument/2006/relationships/theme" Target="../theme/theme5.xml"/><Relationship Id="rId10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3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0.xml"/><Relationship Id="rId29" Type="http://schemas.openxmlformats.org/officeDocument/2006/relationships/theme" Target="../theme/theme6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88.xml"/><Relationship Id="rId29" Type="http://schemas.openxmlformats.org/officeDocument/2006/relationships/theme" Target="../theme/theme7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21.xml"/><Relationship Id="rId34" Type="http://schemas.openxmlformats.org/officeDocument/2006/relationships/theme" Target="../theme/theme8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8D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5A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5"/>
            <a:ext cx="8741880" cy="674749"/>
          </a:xfrm>
          <a:prstGeom prst="rect">
            <a:avLst/>
          </a:prstGeom>
        </p:spPr>
        <p:txBody>
          <a:bodyPr vert="horz" wrap="square" lIns="107535" tIns="67211" rIns="107535" bIns="6721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5"/>
            <a:ext cx="8740140" cy="1539023"/>
          </a:xfrm>
          <a:prstGeom prst="rect">
            <a:avLst/>
          </a:prstGeom>
        </p:spPr>
        <p:txBody>
          <a:bodyPr vert="horz" wrap="square" lIns="107535" tIns="67211" rIns="107535" bIns="6721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576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035" marR="0" indent="-252035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394" marR="0" indent="-177358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084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106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131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33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2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1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5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9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3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5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5"/>
            <a:ext cx="8366320" cy="15419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tx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j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88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785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hyperlink" Target="http://aka.ms/FullstackMontrealEval" TargetMode="External"/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07" y="742950"/>
            <a:ext cx="896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Camp 2015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Presented by Microsoft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971586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tarted!</a:t>
            </a:r>
            <a:endParaRPr lang="en-US" sz="540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2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Rami Sayar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>
                <a:latin typeface="Segoe UI Light" pitchFamily="34" charset="0"/>
              </a:rPr>
              <a:t>Technical Evangelist | Microsoft Canada</a:t>
            </a: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>
                <a:solidFill>
                  <a:srgbClr val="00B0F0"/>
                </a:solidFill>
                <a:latin typeface="Segoe UI Light" pitchFamily="34" charset="0"/>
              </a:rPr>
              <a:t>Canadian Developer Connection</a:t>
            </a:r>
            <a:r>
              <a:rPr lang="en-CA" sz="2400" spc="-75" dirty="0">
                <a:latin typeface="Segoe UI Light" pitchFamily="34" charset="0"/>
              </a:rPr>
              <a:t/>
            </a:r>
            <a:br>
              <a:rPr lang="en-CA" sz="2400" spc="-75" dirty="0">
                <a:latin typeface="Segoe UI Light" pitchFamily="34" charset="0"/>
              </a:rPr>
            </a:br>
            <a:r>
              <a:rPr lang="en-CA" sz="1800" spc="-75" dirty="0" smtClean="0">
                <a:latin typeface="Segoe UI Light" pitchFamily="34" charset="0"/>
              </a:rPr>
              <a:t>blogs.msdn.com/</a:t>
            </a:r>
            <a:r>
              <a:rPr lang="en-CA" sz="1800" spc="-75" dirty="0" err="1" smtClean="0">
                <a:latin typeface="Segoe UI Light" pitchFamily="34" charset="0"/>
              </a:rPr>
              <a:t>cdndevs</a:t>
            </a:r>
            <a:endParaRPr lang="en-CA" sz="1800" spc="-75" dirty="0" smtClean="0">
              <a:latin typeface="Segoe UI Light" pitchFamily="34" charset="0"/>
            </a:endParaRP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RamiSayar.com</a:t>
            </a:r>
            <a:endParaRPr lang="en-CA" sz="18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rami.sayar@microsoft.com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875767" y="3699239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ca.linkedin.com/in/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630105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989447"/>
            <a:ext cx="1850147" cy="18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8416"/>
      </p:ext>
    </p:extLst>
  </p:cSld>
  <p:clrMapOvr>
    <a:masterClrMapping/>
  </p:clrMapOvr>
  <p:transition xmlns:p14="http://schemas.microsoft.com/office/powerpoint/2010/main" advTm="1500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licdn.com/media/p/4/000/144/3ce/1f8f8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1000906"/>
            <a:ext cx="1853798" cy="18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George </a:t>
            </a:r>
            <a:r>
              <a:rPr lang="en-CA" sz="3300" b="1" dirty="0" err="1" smtClean="0">
                <a:latin typeface="Segoe UI Light"/>
              </a:rPr>
              <a:t>Azmy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 smtClean="0">
                <a:latin typeface="Segoe UI Light" pitchFamily="34" charset="0"/>
              </a:rPr>
              <a:t>Scala/Angular </a:t>
            </a:r>
            <a:r>
              <a:rPr lang="en-CA" sz="2250" spc="-75" smtClean="0">
                <a:latin typeface="Segoe UI Light" pitchFamily="34" charset="0"/>
              </a:rPr>
              <a:t>Dev</a:t>
            </a:r>
            <a:endParaRPr lang="en-CA" sz="2250" spc="-75" dirty="0">
              <a:latin typeface="Segoe UI Light" pitchFamily="34" charset="0"/>
            </a:endParaRP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Twitter - @</a:t>
            </a:r>
            <a:r>
              <a:rPr lang="en-CA" sz="2400" spc="-75" dirty="0" err="1" smtClean="0">
                <a:solidFill>
                  <a:srgbClr val="00B0F0"/>
                </a:solidFill>
                <a:latin typeface="Segoe UI Light" pitchFamily="34" charset="0"/>
              </a:rPr>
              <a:t>grgazmy</a:t>
            </a:r>
            <a:endParaRPr lang="en-CA" sz="1800" spc="-75" dirty="0">
              <a:latin typeface="Segoe UI Light" pitchFamily="34" charset="0"/>
            </a:endParaRP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grg@azmy.ca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grgazmy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641699"/>
      </p:ext>
    </p:extLst>
  </p:cSld>
  <p:clrMapOvr>
    <a:masterClrMapping/>
  </p:clrMapOvr>
  <p:transition xmlns:p14="http://schemas.microsoft.com/office/powerpoint/2010/main" advTm="1500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Cam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0304"/>
              </p:ext>
            </p:extLst>
          </p:nvPr>
        </p:nvGraphicFramePr>
        <p:xfrm>
          <a:off x="1524000" y="895350"/>
          <a:ext cx="6096000" cy="4229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Speaker</a:t>
                      </a:r>
                      <a:endParaRPr lang="en-US" sz="1200" dirty="0"/>
                    </a:p>
                  </a:txBody>
                  <a:tcPr/>
                </a:tc>
              </a:tr>
              <a:tr h="238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Keynote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9:00 - 9:30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4343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Node.JS &amp; Express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9:30 </a:t>
                      </a:r>
                      <a:r>
                        <a:rPr lang="en-US" sz="1050" dirty="0">
                          <a:effectLst/>
                        </a:rPr>
                        <a:t>- </a:t>
                      </a:r>
                      <a:r>
                        <a:rPr lang="en-US" sz="1050" dirty="0" smtClean="0">
                          <a:effectLst/>
                        </a:rPr>
                        <a:t>10:15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Break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10:15 -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10:30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Building REST APIs with Node.JS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10:30 - 11:45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 smtClean="0">
                          <a:effectLst/>
                        </a:rPr>
                        <a:t>Rami Sayar</a:t>
                      </a:r>
                      <a:endParaRPr lang="en-US" sz="105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Deploying Node Apps to Azure Web Sites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11:45 - 12:30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67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Lunch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12:30</a:t>
                      </a:r>
                      <a:r>
                        <a:rPr lang="en-US" sz="1050" baseline="0" dirty="0" smtClean="0">
                          <a:effectLst/>
                        </a:rPr>
                        <a:t> - 1:30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FREE LUNCH!</a:t>
                      </a:r>
                      <a:endParaRPr lang="en-US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Azure </a:t>
                      </a:r>
                      <a:r>
                        <a:rPr lang="en-US" sz="1050" dirty="0" err="1" smtClean="0">
                          <a:effectLst/>
                        </a:rPr>
                        <a:t>DocumentDB</a:t>
                      </a:r>
                      <a:r>
                        <a:rPr lang="en-US" sz="1050" dirty="0" smtClean="0">
                          <a:effectLst/>
                        </a:rPr>
                        <a:t> &amp; CDN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1:30 - 2:15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 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41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2:15 - 3:00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George Azmy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Break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- 3:15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1955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Advanced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3:15 - 4:00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George</a:t>
                      </a:r>
                      <a:r>
                        <a:rPr lang="en-US" sz="1050" baseline="0" dirty="0" smtClean="0">
                          <a:effectLst/>
                        </a:rPr>
                        <a:t> Azmy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 - Using AngularJS to Create a SPA &amp; Connecting your Node App via REST API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– 4:45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George</a:t>
                      </a:r>
                      <a:r>
                        <a:rPr lang="en-US" sz="1050" baseline="0" dirty="0" smtClean="0">
                          <a:effectLst/>
                        </a:rPr>
                        <a:t> Azmy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108490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426470"/>
            <a:ext cx="5144840" cy="1371145"/>
          </a:xfrm>
        </p:spPr>
        <p:txBody>
          <a:bodyPr/>
          <a:lstStyle/>
          <a:p>
            <a:r>
              <a:rPr lang="en-US" dirty="0" smtClean="0"/>
              <a:t>What is Full Stack Web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464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931298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Convergence of Platforms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JavaScript Everywhere – </a:t>
            </a:r>
            <a:r>
              <a:rPr lang="en-US" dirty="0" err="1" smtClean="0"/>
              <a:t>IoT</a:t>
            </a:r>
            <a:r>
              <a:rPr lang="en-US" dirty="0" smtClean="0"/>
              <a:t>, Web, Apps, etc. 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smtClean="0"/>
              <a:t>JSON Everywhere!</a:t>
            </a:r>
            <a:endParaRPr lang="en-US" dirty="0" smtClean="0"/>
          </a:p>
          <a:p>
            <a:pPr marL="459581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15024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Developers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246495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Developers who can build web apps from beginning to end, typically using JavaScript and a MEAN stack exclusively.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10" y="2114550"/>
            <a:ext cx="388918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81977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14jjfgstdxsoz.cloudfront.net/og-imag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23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Developers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415498"/>
          </a:xfrm>
        </p:spPr>
        <p:txBody>
          <a:bodyPr/>
          <a:lstStyle/>
          <a:p>
            <a:r>
              <a:rPr lang="en-US" dirty="0" smtClean="0"/>
              <a:t>Alternatives to the MEAN stack:</a:t>
            </a:r>
          </a:p>
        </p:txBody>
      </p:sp>
    </p:spTree>
    <p:extLst>
      <p:ext uri="{BB962C8B-B14F-4D97-AF65-F5344CB8AC3E}">
        <p14:creationId xmlns:p14="http://schemas.microsoft.com/office/powerpoint/2010/main" val="1584865952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7" y="535316"/>
            <a:ext cx="9508347" cy="5972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4596" y="671"/>
            <a:ext cx="9508346" cy="743233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Time for the evaluation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943" y="860672"/>
            <a:ext cx="8674145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50" u="sng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http://aka.ms/FullstackMontrealEval</a:t>
            </a:r>
            <a:r>
              <a:rPr lang="en-US" sz="405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CA" sz="405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nternal Group_Blue_16x9_2012-08-18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Windows_Azure_DevCamp_16x9_Template - FINAL2">
  <a:themeElements>
    <a:clrScheme name="DevCamp-Template">
      <a:dk1>
        <a:srgbClr val="5F5F5F"/>
      </a:dk1>
      <a:lt1>
        <a:srgbClr val="FFFFFF"/>
      </a:lt1>
      <a:dk2>
        <a:srgbClr val="0071BC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le xmlns="d173c6d1-97a5-4521-846b-67d7d1d42956" xsi:nil="true"/>
    <PublishingExpirationDate xmlns="http://schemas.microsoft.com/sharepoint/v3" xsi:nil="true"/>
    <PublishingStartDate xmlns="http://schemas.microsoft.com/sharepoint/v3" xsi:nil="true"/>
    <Focus xmlns="9c3d5f81-e424-4143-b9e5-c8178438a162">
      <Value>4</Value>
    </Focus>
    <Audience1 xmlns="9c3d5f81-e424-4143-b9e5-c8178438a162">1</Audience1>
    <SharedWithUsers xmlns="9c3d5f81-e424-4143-b9e5-c8178438a162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C17C07B045B4C8DF66915F418DAAB" ma:contentTypeVersion="7" ma:contentTypeDescription="Create a new document." ma:contentTypeScope="" ma:versionID="a8c4ba6b8e0617d7a9a167b7104df390">
  <xsd:schema xmlns:xsd="http://www.w3.org/2001/XMLSchema" xmlns:xs="http://www.w3.org/2001/XMLSchema" xmlns:p="http://schemas.microsoft.com/office/2006/metadata/properties" xmlns:ns1="http://schemas.microsoft.com/sharepoint/v3" xmlns:ns2="9c3d5f81-e424-4143-b9e5-c8178438a162" xmlns:ns3="d173c6d1-97a5-4521-846b-67d7d1d42956" targetNamespace="http://schemas.microsoft.com/office/2006/metadata/properties" ma:root="true" ma:fieldsID="881ac88142f63fcd89f00d2fe7f92dc1" ns1:_="" ns2:_="" ns3:_="">
    <xsd:import namespace="http://schemas.microsoft.com/sharepoint/v3"/>
    <xsd:import namespace="9c3d5f81-e424-4143-b9e5-c8178438a162"/>
    <xsd:import namespace="d173c6d1-97a5-4521-846b-67d7d1d4295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cus" minOccurs="0"/>
                <xsd:element ref="ns2:Audience1" minOccurs="0"/>
                <xsd:element ref="ns3:Role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d5f81-e424-4143-b9e5-c8178438a162" elementFormDefault="qualified">
    <xsd:import namespace="http://schemas.microsoft.com/office/2006/documentManagement/types"/>
    <xsd:import namespace="http://schemas.microsoft.com/office/infopath/2007/PartnerControls"/>
    <xsd:element name="Focus" ma:index="10" nillable="true" ma:displayName="Technology" ma:list="{93ad61db-9a34-4037-b37c-99c87e8a8565}" ma:internalName="Focus" ma:showField="Title" ma:web="9c3d5f81-e424-4143-b9e5-c8178438a1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dience1" ma:index="11" nillable="true" ma:displayName="Audience" ma:list="{ec6bdb92-5731-4f88-bd68-2f4092af18bf}" ma:internalName="Audience1" ma:showField="Title" ma:web="9c3d5f81-e424-4143-b9e5-c8178438a162">
      <xsd:simpleType>
        <xsd:restriction base="dms:Lookup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3c6d1-97a5-4521-846b-67d7d1d42956" elementFormDefault="qualified">
    <xsd:import namespace="http://schemas.microsoft.com/office/2006/documentManagement/types"/>
    <xsd:import namespace="http://schemas.microsoft.com/office/infopath/2007/PartnerControls"/>
    <xsd:element name="Role" ma:index="12" nillable="true" ma:displayName="Role" ma:indexed="true" ma:list="{4b56a5c8-6737-4a49-b723-b8faf774055a}" ma:internalName="Role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B14FD5-54A2-4427-AEA5-77EA2C9C8140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d173c6d1-97a5-4521-846b-67d7d1d42956"/>
    <ds:schemaRef ds:uri="http://purl.org/dc/elements/1.1/"/>
    <ds:schemaRef ds:uri="http://schemas.microsoft.com/office/2006/metadata/properties"/>
    <ds:schemaRef ds:uri="http://schemas.microsoft.com/office/2006/documentManagement/types"/>
    <ds:schemaRef ds:uri="9c3d5f81-e424-4143-b9e5-c8178438a16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70B291-BDAF-4684-90E6-E4191BB661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C775DF-67F7-451B-8BB4-94E1695F94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3d5f81-e424-4143-b9e5-c8178438a162"/>
    <ds:schemaRef ds:uri="d173c6d1-97a5-4521-846b-67d7d1d42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292</Words>
  <Application>Microsoft Macintosh PowerPoint</Application>
  <PresentationFormat>On-screen Show (16:9)</PresentationFormat>
  <Paragraphs>70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Custom Design</vt:lpstr>
      <vt:lpstr>1_Custom Design</vt:lpstr>
      <vt:lpstr>2_Custom Design</vt:lpstr>
      <vt:lpstr>3_Custom Design</vt:lpstr>
      <vt:lpstr>Microsoft_Internal_Group_template_16-9_WHITE_Blue_accents</vt:lpstr>
      <vt:lpstr>1_Microsoft_Internal_Group_template_16-9_WHITE_Blue_accents</vt:lpstr>
      <vt:lpstr>Internal Group_Blue_16x9_2012-08-18</vt:lpstr>
      <vt:lpstr>Windows_Azure_DevCamp_16x9_Template - FINAL2</vt:lpstr>
      <vt:lpstr>PowerPoint Presentation</vt:lpstr>
      <vt:lpstr>Your Instructors</vt:lpstr>
      <vt:lpstr>Your Instructors</vt:lpstr>
      <vt:lpstr>Full Stack Web Cam Agenda</vt:lpstr>
      <vt:lpstr>What is Full Stack Web Development?</vt:lpstr>
      <vt:lpstr>Web Trends</vt:lpstr>
      <vt:lpstr>Full Stack Web Developers</vt:lpstr>
      <vt:lpstr>Full Stack Web Developers</vt:lpstr>
      <vt:lpstr>Time for the evaluation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Vu</dc:creator>
  <cp:lastModifiedBy>Rami Sayar</cp:lastModifiedBy>
  <cp:revision>43</cp:revision>
  <dcterms:created xsi:type="dcterms:W3CDTF">2013-04-16T20:54:55Z</dcterms:created>
  <dcterms:modified xsi:type="dcterms:W3CDTF">2015-04-24T22:49:34Z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0x010100673C17C07B045B4C8DF66915F418DAAB</vt:lpwstr>
  </property>
  <property fmtid="{D5CDD505-2E9C-101B-9397-08002B2CF9AE}" pid="3" name="TaxKeyword">
    <vt:lpwstr/>
  </property>
</Properties>
</file>